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5BF5B-0608-47A2-AC0D-FF407BC23451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063EB-2622-4C74-99BB-31DDAE866DA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147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063EB-2622-4C74-99BB-31DDAE866DA3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32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BB7D-D227-1D31-175B-539C85F16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EA83B-4826-B190-9781-A659BD7AB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2B5E9-7920-0C89-29AA-0AEDB38D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B16B-7CB8-7693-CB3A-9BAFFC21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C2E4-5C69-7BD7-2A35-A2CE5E18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3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492C-6887-7617-8D97-87BC000D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93468-FD97-DE43-6680-D680DFF4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CAA8-10C9-579A-A51D-251C235F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2C78-6C67-A21A-F2CA-5DC278F7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841E-519A-7855-1F1E-356ADE8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25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E475-D8C4-F999-3C03-A390AE1D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FDD8-01F3-2016-656D-2CE32606A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0C7AC-EAFD-05C9-414C-74A60527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B7FC-CE77-BA47-699E-BE2B30E2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2853-E1E9-CB05-5D57-E9D32C56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22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2AF-0D23-76D6-687F-3995671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5140-FCBB-EB5D-B887-B4C3DEF1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7970-2B55-A073-D8B6-94F05DE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02732-E6F5-FE7E-75ED-51384170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A87-6B29-94D0-53E4-A0F65611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839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DAA5-4642-FAAC-5665-170472F7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7B9D4-3B8A-265A-B175-E1D61DDEC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F9F1-965F-4D27-7FE7-90BF5EB8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90CAF-D6A5-1E71-E053-57269C70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AA317-3856-CE73-C6D0-F3DDE41F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98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135-7323-3C53-7D94-25D5BD06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305-51A4-C32F-F816-6B48A9CA8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A745-5D3D-02F2-29EF-71F5A128D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4CCCE-8276-682B-931E-2A581F05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233BE-65CB-6766-8938-3B6747F1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4CA15-23C9-BC35-AD18-915791FC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911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C3CA-477F-9D71-B2FD-FD672200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9589-FFA2-EF76-1822-2EFDF670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A842-ABD2-AE1A-5D23-D80A8672C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9E761-95BE-CBEA-D1B6-B997A18C8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7CC75-39F6-C986-CE12-F60A6B6D9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E9C94-AE63-2F72-C2F4-5400265C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3E701-E449-2A01-880E-766A24C1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3DE60-63D5-F861-739D-EEC3170E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23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12F-E5A3-1A92-A88A-DE400ADE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D32D0-E0CF-951D-73CD-55F49043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A8F03-C673-F077-43AD-1293168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CCE2D-D57D-C51F-220F-8799E4E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50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9C612-860A-B34E-40CA-0D5B5435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67F4-4BA5-DB49-083C-EDE472270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219F-EB9D-F60D-8C33-CB1E87DD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81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8B29-7242-FC6D-E8A5-9676A22F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1C54-6AC8-B40F-D303-1A177923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2E29-FF12-D9CC-A145-7FC7EF63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ED94-4FC3-CB33-08C5-EBF61C6E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6EF04-993A-12D2-6BBB-413D290A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8188A-1E70-395C-FD09-092EEA19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064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7E3-E3E5-4414-F798-87A5C96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67B114-75E1-C41F-0F2A-231A209E2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9A0E6-1F0E-7526-5970-3E31C79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55332-7A15-2B3B-971A-B9493EDE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A065-F277-F5E7-E878-C3E70DC3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05A9D-EB87-CBE1-F175-FF62304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046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64379-588C-F6DA-A58B-5425809F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C31F4-9483-9531-CED7-863308B2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D63D-AE4D-FD77-F498-95401329A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A883B-9441-489A-A520-EE2895922BEC}" type="datetimeFigureOut">
              <a:rPr lang="en-SG" smtClean="0"/>
              <a:t>2/12/2022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1A8E-DDAA-E837-369C-43207523F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5F35-48D8-C50F-8EC8-5AF97BF98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AFCB-A0D4-4E93-88D1-093BCAF2F40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52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72.26.190.93:400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421128" y="794124"/>
            <a:ext cx="9585939" cy="58288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886641" y="5417862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847118" y="5379986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764302" y="5417862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686547" y="5017393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611601" y="4711824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72" y="5318730"/>
            <a:ext cx="752381" cy="5857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1224230" y="132438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8676458" y="144520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Public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20" y="5420634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9216067" y="1989974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  <a:stCxn id="7" idx="1"/>
            <a:endCxn id="1026" idx="3"/>
          </p:cNvCxnSpPr>
          <p:nvPr/>
        </p:nvCxnSpPr>
        <p:spPr>
          <a:xfrm flipH="1">
            <a:off x="3795740" y="5611588"/>
            <a:ext cx="2034732" cy="46608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719042" y="5404982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7" y="5815513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3789462" y="5499728"/>
            <a:ext cx="2003689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555136" y="545953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449440" y="588831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252238" y="6112373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252238" y="5998447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696876" y="578355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67" y="5783555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360702" y="6137190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217556" y="560320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009634" y="5567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5873267" y="5197511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206662" y="5756694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123107" y="60878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327924" y="6033889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555136" y="479878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790931" y="2787387"/>
            <a:ext cx="3708913" cy="208658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908935" y="276818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Hub 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865678" y="4150721"/>
            <a:ext cx="1964794" cy="1144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Data manager </a:t>
            </a:r>
            <a:endParaRPr lang="en-SG" sz="1100" b="1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098000" y="3640790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49" y="3170078"/>
            <a:ext cx="467303" cy="461762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  <a:stCxn id="1024" idx="1"/>
            <a:endCxn id="23" idx="3"/>
          </p:cNvCxnSpPr>
          <p:nvPr/>
        </p:nvCxnSpPr>
        <p:spPr>
          <a:xfrm flipH="1">
            <a:off x="2269984" y="4033929"/>
            <a:ext cx="733166" cy="7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001459" y="3353477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5" y="3258129"/>
            <a:ext cx="871031" cy="38712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937161" y="1701679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4" y="1320624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669758" y="1552984"/>
            <a:ext cx="0" cy="14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969167" y="303578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075699" y="315945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409879" y="2645877"/>
            <a:ext cx="9585939" cy="1286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691375" y="841474"/>
            <a:ext cx="287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Infra Connection Monitor Hub</a:t>
            </a:r>
            <a:endParaRPr lang="en-SG" sz="16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1905899" y="4386673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460348" y="3905448"/>
            <a:ext cx="809636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cxnSpLocks/>
            <a:stCxn id="1024" idx="2"/>
            <a:endCxn id="18" idx="3"/>
          </p:cNvCxnSpPr>
          <p:nvPr/>
        </p:nvCxnSpPr>
        <p:spPr>
          <a:xfrm rot="5400000">
            <a:off x="2819421" y="3966586"/>
            <a:ext cx="352745" cy="8169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679339" y="3657662"/>
            <a:ext cx="2273" cy="24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695770" y="3681716"/>
            <a:ext cx="953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 page:5000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383401" y="4518405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137642" y="4386673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791314" y="4563858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246522" y="3681716"/>
            <a:ext cx="0" cy="68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E53018D-CD7E-4FF3-DC74-F8F9274C4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489" y="1723931"/>
            <a:ext cx="176680" cy="175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C1D0F-EABF-9458-29BD-16EBBE3F6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898" y="1724571"/>
            <a:ext cx="198715" cy="1943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720C04-21EB-54E6-2935-36CBF8962211}"/>
              </a:ext>
            </a:extLst>
          </p:cNvPr>
          <p:cNvSpPr txBox="1"/>
          <p:nvPr/>
        </p:nvSpPr>
        <p:spPr>
          <a:xfrm>
            <a:off x="2370443" y="1708092"/>
            <a:ext cx="660701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Telegram  </a:t>
            </a:r>
            <a:endParaRPr lang="zh-CN" alt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E14F1A-1574-281F-0D25-BED075A3A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477" y="1839914"/>
            <a:ext cx="206130" cy="21242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2EC390E-5801-BE8F-2793-9F3FF0C091F1}"/>
              </a:ext>
            </a:extLst>
          </p:cNvPr>
          <p:cNvCxnSpPr>
            <a:cxnSpLocks/>
            <a:stCxn id="1039" idx="3"/>
            <a:endCxn id="35" idx="0"/>
          </p:cNvCxnSpPr>
          <p:nvPr/>
        </p:nvCxnSpPr>
        <p:spPr>
          <a:xfrm>
            <a:off x="1810170" y="1449182"/>
            <a:ext cx="890624" cy="25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71975BD-189B-20F0-1BC9-3795DB729600}"/>
              </a:ext>
            </a:extLst>
          </p:cNvPr>
          <p:cNvSpPr txBox="1"/>
          <p:nvPr/>
        </p:nvSpPr>
        <p:spPr>
          <a:xfrm>
            <a:off x="3041111" y="3629531"/>
            <a:ext cx="651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All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AB097C4-8642-771A-E3E5-05ABFFC2A353}"/>
              </a:ext>
            </a:extLst>
          </p:cNvPr>
          <p:cNvSpPr txBox="1"/>
          <p:nvPr/>
        </p:nvSpPr>
        <p:spPr>
          <a:xfrm>
            <a:off x="2315032" y="384607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Summarized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A68CE71-20DD-3B80-C4AB-570EF01993B9}"/>
              </a:ext>
            </a:extLst>
          </p:cNvPr>
          <p:cNvSpPr txBox="1"/>
          <p:nvPr/>
        </p:nvSpPr>
        <p:spPr>
          <a:xfrm>
            <a:off x="2663544" y="4367453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Exception data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1520FC2-864B-74E7-29D5-059A23FD911F}"/>
              </a:ext>
            </a:extLst>
          </p:cNvPr>
          <p:cNvSpPr/>
          <p:nvPr/>
        </p:nvSpPr>
        <p:spPr>
          <a:xfrm>
            <a:off x="3634988" y="3159458"/>
            <a:ext cx="681412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900" b="1" dirty="0"/>
              <a:t>Telegram client</a:t>
            </a:r>
          </a:p>
        </p:txBody>
      </p: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5957F78E-DC77-A725-A415-09C73DD6CFE7}"/>
              </a:ext>
            </a:extLst>
          </p:cNvPr>
          <p:cNvCxnSpPr>
            <a:cxnSpLocks/>
          </p:cNvCxnSpPr>
          <p:nvPr/>
        </p:nvCxnSpPr>
        <p:spPr>
          <a:xfrm flipV="1">
            <a:off x="3651163" y="3509583"/>
            <a:ext cx="0" cy="330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DC8050BB-4D29-5958-7920-4F0F3211F9B5}"/>
              </a:ext>
            </a:extLst>
          </p:cNvPr>
          <p:cNvSpPr txBox="1"/>
          <p:nvPr/>
        </p:nvSpPr>
        <p:spPr>
          <a:xfrm>
            <a:off x="3635770" y="347053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Filtered data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225C88D5-2C29-E9CC-4384-35A7978770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4826" y="1930972"/>
            <a:ext cx="770228" cy="397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1D42D71-4844-74AC-0942-2893C172AC47}"/>
              </a:ext>
            </a:extLst>
          </p:cNvPr>
          <p:cNvCxnSpPr>
            <a:cxnSpLocks/>
            <a:endCxn id="1054" idx="2"/>
          </p:cNvCxnSpPr>
          <p:nvPr/>
        </p:nvCxnSpPr>
        <p:spPr>
          <a:xfrm flipV="1">
            <a:off x="4129940" y="2328247"/>
            <a:ext cx="0" cy="805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9B680055-7B65-A882-6DA1-14266A83A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887" y="1705291"/>
            <a:ext cx="303813" cy="544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D0D48952-203E-FA21-7FD4-29F731C1CE1F}"/>
              </a:ext>
            </a:extLst>
          </p:cNvPr>
          <p:cNvCxnSpPr>
            <a:cxnSpLocks/>
          </p:cNvCxnSpPr>
          <p:nvPr/>
        </p:nvCxnSpPr>
        <p:spPr>
          <a:xfrm flipH="1">
            <a:off x="3342700" y="2084528"/>
            <a:ext cx="4021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0E5C55AB-FD43-D79E-8728-BA26984B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25" y="5086719"/>
            <a:ext cx="371326" cy="2890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00A1FE99-DAE1-E578-4C62-35A3C64F1A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8026" y="543963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84" name="Picture 5">
            <a:extLst>
              <a:ext uri="{FF2B5EF4-FFF2-40B4-BE49-F238E27FC236}">
                <a16:creationId xmlns:a16="http://schemas.microsoft.com/office/drawing/2014/main" id="{888C1428-13D9-48D0-2B80-6F449181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26" y="5974614"/>
            <a:ext cx="398614" cy="28907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3EB3818B-F1B8-013C-3F61-A84661E1941A}"/>
              </a:ext>
            </a:extLst>
          </p:cNvPr>
          <p:cNvCxnSpPr>
            <a:cxnSpLocks/>
          </p:cNvCxnSpPr>
          <p:nvPr/>
        </p:nvCxnSpPr>
        <p:spPr>
          <a:xfrm>
            <a:off x="6675516" y="5336780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A21CE99A-6288-6A48-5C9A-EA88864CA91F}"/>
              </a:ext>
            </a:extLst>
          </p:cNvPr>
          <p:cNvCxnSpPr>
            <a:cxnSpLocks/>
            <a:endCxn id="1082" idx="1"/>
          </p:cNvCxnSpPr>
          <p:nvPr/>
        </p:nvCxnSpPr>
        <p:spPr>
          <a:xfrm>
            <a:off x="6675516" y="5568573"/>
            <a:ext cx="682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2D795DF7-7EAE-1C52-51A9-FC1F6E8410C5}"/>
              </a:ext>
            </a:extLst>
          </p:cNvPr>
          <p:cNvCxnSpPr>
            <a:cxnSpLocks/>
            <a:endCxn id="1084" idx="1"/>
          </p:cNvCxnSpPr>
          <p:nvPr/>
        </p:nvCxnSpPr>
        <p:spPr>
          <a:xfrm>
            <a:off x="6657086" y="5888318"/>
            <a:ext cx="652840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2EC73421-B91E-18BA-F653-098EA6EACA71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6003253" y="2601996"/>
            <a:ext cx="3796066" cy="2507297"/>
          </a:xfrm>
          <a:prstGeom prst="bentConnector3">
            <a:avLst>
              <a:gd name="adj1" fmla="val -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25E4D51-8CEF-7FD6-7A41-AD0AB61F9F8D}"/>
              </a:ext>
            </a:extLst>
          </p:cNvPr>
          <p:cNvSpPr txBox="1"/>
          <p:nvPr/>
        </p:nvSpPr>
        <p:spPr>
          <a:xfrm>
            <a:off x="7662742" y="5094130"/>
            <a:ext cx="552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User PC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07044A5A-51F2-0789-C471-FE79AF236BD0}"/>
              </a:ext>
            </a:extLst>
          </p:cNvPr>
          <p:cNvSpPr txBox="1"/>
          <p:nvPr/>
        </p:nvSpPr>
        <p:spPr>
          <a:xfrm>
            <a:off x="7637970" y="5400175"/>
            <a:ext cx="829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Event 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E0734AF-A35E-36C7-B989-CB7F23483DF8}"/>
              </a:ext>
            </a:extLst>
          </p:cNvPr>
          <p:cNvSpPr txBox="1"/>
          <p:nvPr/>
        </p:nvSpPr>
        <p:spPr>
          <a:xfrm>
            <a:off x="7668255" y="5998447"/>
            <a:ext cx="82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 and switch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60F1369D-E5F9-7A6F-93AC-E1FB75840380}"/>
              </a:ext>
            </a:extLst>
          </p:cNvPr>
          <p:cNvSpPr txBox="1"/>
          <p:nvPr/>
        </p:nvSpPr>
        <p:spPr>
          <a:xfrm>
            <a:off x="7378307" y="5700409"/>
            <a:ext cx="752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Internet 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E4B48D8E-BBBE-30F9-BE1D-396774F5F56C}"/>
              </a:ext>
            </a:extLst>
          </p:cNvPr>
          <p:cNvSpPr txBox="1"/>
          <p:nvPr/>
        </p:nvSpPr>
        <p:spPr>
          <a:xfrm>
            <a:off x="5696251" y="498544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Cyber event scenario</a:t>
            </a:r>
          </a:p>
        </p:txBody>
      </p:sp>
      <p:sp>
        <p:nvSpPr>
          <p:cNvPr id="1105" name="矩形 9">
            <a:extLst>
              <a:ext uri="{FF2B5EF4-FFF2-40B4-BE49-F238E27FC236}">
                <a16:creationId xmlns:a16="http://schemas.microsoft.com/office/drawing/2014/main" id="{6194F08A-973D-BC3C-5A87-99F5BEC8A1AE}"/>
              </a:ext>
            </a:extLst>
          </p:cNvPr>
          <p:cNvSpPr/>
          <p:nvPr/>
        </p:nvSpPr>
        <p:spPr>
          <a:xfrm>
            <a:off x="5675789" y="3230348"/>
            <a:ext cx="2780635" cy="13996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C1553334-EC46-277C-390C-B53A6852CD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3364" y="3388083"/>
            <a:ext cx="542276" cy="396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C8B6033D-4FD5-A90E-2E61-52DB5BDD99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3056" y="4133162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84114C03-9456-5FCC-1017-3AC92D898D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604" y="4135087"/>
            <a:ext cx="352499" cy="2578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11" name="Picture 4">
            <a:extLst>
              <a:ext uri="{FF2B5EF4-FFF2-40B4-BE49-F238E27FC236}">
                <a16:creationId xmlns:a16="http://schemas.microsoft.com/office/drawing/2014/main" id="{A3B1AC9D-B8F3-1A2D-19A3-FCD7D80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42" y="4088092"/>
            <a:ext cx="337426" cy="36665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4238EC7C-6A8E-FA81-7E72-B39548E498B9}"/>
              </a:ext>
            </a:extLst>
          </p:cNvPr>
          <p:cNvCxnSpPr>
            <a:cxnSpLocks/>
            <a:endCxn id="1109" idx="0"/>
          </p:cNvCxnSpPr>
          <p:nvPr/>
        </p:nvCxnSpPr>
        <p:spPr>
          <a:xfrm>
            <a:off x="6145854" y="3816749"/>
            <a:ext cx="0" cy="31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D96BEFC2-5C3B-BE53-C823-E050627E8D67}"/>
              </a:ext>
            </a:extLst>
          </p:cNvPr>
          <p:cNvCxnSpPr>
            <a:cxnSpLocks/>
          </p:cNvCxnSpPr>
          <p:nvPr/>
        </p:nvCxnSpPr>
        <p:spPr>
          <a:xfrm>
            <a:off x="6310439" y="3808396"/>
            <a:ext cx="365077" cy="30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D9A89ED9-18ED-104F-6A6F-D6A8F82316E5}"/>
              </a:ext>
            </a:extLst>
          </p:cNvPr>
          <p:cNvCxnSpPr>
            <a:cxnSpLocks/>
          </p:cNvCxnSpPr>
          <p:nvPr/>
        </p:nvCxnSpPr>
        <p:spPr>
          <a:xfrm>
            <a:off x="6474547" y="3723228"/>
            <a:ext cx="747108" cy="33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3" name="Picture 1122">
            <a:extLst>
              <a:ext uri="{FF2B5EF4-FFF2-40B4-BE49-F238E27FC236}">
                <a16:creationId xmlns:a16="http://schemas.microsoft.com/office/drawing/2014/main" id="{A84A1D73-ED1A-2A6E-94BA-6ECD98F1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07" y="3425890"/>
            <a:ext cx="254941" cy="254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EA5A298E-5AFB-1CD8-CA27-718A382340EE}"/>
              </a:ext>
            </a:extLst>
          </p:cNvPr>
          <p:cNvCxnSpPr>
            <a:cxnSpLocks/>
            <a:stCxn id="1123" idx="1"/>
          </p:cNvCxnSpPr>
          <p:nvPr/>
        </p:nvCxnSpPr>
        <p:spPr>
          <a:xfrm flipH="1">
            <a:off x="3844195" y="3553361"/>
            <a:ext cx="2151212" cy="386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TextBox 1125">
            <a:extLst>
              <a:ext uri="{FF2B5EF4-FFF2-40B4-BE49-F238E27FC236}">
                <a16:creationId xmlns:a16="http://schemas.microsoft.com/office/drawing/2014/main" id="{0331F721-AF5D-4249-83AC-B32201C76EB0}"/>
              </a:ext>
            </a:extLst>
          </p:cNvPr>
          <p:cNvSpPr txBox="1"/>
          <p:nvPr/>
        </p:nvSpPr>
        <p:spPr>
          <a:xfrm>
            <a:off x="4630266" y="3470539"/>
            <a:ext cx="936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HTTP(POST):80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B4C5275-96AD-5AC4-970D-BA103645F9E1}"/>
              </a:ext>
            </a:extLst>
          </p:cNvPr>
          <p:cNvSpPr txBox="1"/>
          <p:nvPr/>
        </p:nvSpPr>
        <p:spPr>
          <a:xfrm>
            <a:off x="5848291" y="4382025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server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01681A67-30BE-CC7C-83CD-8B76657008F6}"/>
              </a:ext>
            </a:extLst>
          </p:cNvPr>
          <p:cNvSpPr txBox="1"/>
          <p:nvPr/>
        </p:nvSpPr>
        <p:spPr>
          <a:xfrm>
            <a:off x="7003824" y="4414833"/>
            <a:ext cx="606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solidFill>
                  <a:srgbClr val="002060"/>
                </a:solidFill>
              </a:rPr>
              <a:t>switch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4897275F-597B-1659-C7F0-CDA9AFDE2914}"/>
              </a:ext>
            </a:extLst>
          </p:cNvPr>
          <p:cNvSpPr txBox="1"/>
          <p:nvPr/>
        </p:nvSpPr>
        <p:spPr>
          <a:xfrm>
            <a:off x="7008035" y="3237615"/>
            <a:ext cx="15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Server cluster</a:t>
            </a:r>
          </a:p>
        </p:txBody>
      </p: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3EF2162F-08FF-9D3E-C051-86C114CD8AE5}"/>
              </a:ext>
            </a:extLst>
          </p:cNvPr>
          <p:cNvCxnSpPr>
            <a:cxnSpLocks/>
          </p:cNvCxnSpPr>
          <p:nvPr/>
        </p:nvCxnSpPr>
        <p:spPr>
          <a:xfrm>
            <a:off x="1658469" y="1960727"/>
            <a:ext cx="0" cy="126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5140C408-7DE9-F509-FF3B-BE7BBCEBD6E7}"/>
              </a:ext>
            </a:extLst>
          </p:cNvPr>
          <p:cNvSpPr txBox="1"/>
          <p:nvPr/>
        </p:nvSpPr>
        <p:spPr>
          <a:xfrm>
            <a:off x="6282493" y="331374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9CC619BB-B3DC-301D-3170-7CD31ADAC640}"/>
              </a:ext>
            </a:extLst>
          </p:cNvPr>
          <p:cNvCxnSpPr>
            <a:cxnSpLocks/>
          </p:cNvCxnSpPr>
          <p:nvPr/>
        </p:nvCxnSpPr>
        <p:spPr>
          <a:xfrm flipV="1">
            <a:off x="6454434" y="1966508"/>
            <a:ext cx="2553188" cy="1667476"/>
          </a:xfrm>
          <a:prstGeom prst="bentConnector3">
            <a:avLst>
              <a:gd name="adj1" fmla="val 998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B5A191-83A4-A4E8-9EE6-15724C36F719}"/>
              </a:ext>
            </a:extLst>
          </p:cNvPr>
          <p:cNvSpPr txBox="1"/>
          <p:nvPr/>
        </p:nvSpPr>
        <p:spPr>
          <a:xfrm>
            <a:off x="5913364" y="382939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79F9C-B151-B1E6-F2A0-3E19E4639060}"/>
              </a:ext>
            </a:extLst>
          </p:cNvPr>
          <p:cNvSpPr txBox="1"/>
          <p:nvPr/>
        </p:nvSpPr>
        <p:spPr>
          <a:xfrm>
            <a:off x="6792838" y="3737453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A2B14-0AAE-1DA3-5208-DE6C52DF8973}"/>
              </a:ext>
            </a:extLst>
          </p:cNvPr>
          <p:cNvSpPr txBox="1"/>
          <p:nvPr/>
        </p:nvSpPr>
        <p:spPr>
          <a:xfrm>
            <a:off x="6715867" y="538064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7FBFD-7435-8A21-63A1-1615AE9F8AE3}"/>
              </a:ext>
            </a:extLst>
          </p:cNvPr>
          <p:cNvSpPr txBox="1"/>
          <p:nvPr/>
        </p:nvSpPr>
        <p:spPr>
          <a:xfrm>
            <a:off x="6766810" y="5764279"/>
            <a:ext cx="4155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5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868545-B913-AF8A-E4DB-928E13545101}"/>
              </a:ext>
            </a:extLst>
          </p:cNvPr>
          <p:cNvSpPr/>
          <p:nvPr/>
        </p:nvSpPr>
        <p:spPr>
          <a:xfrm>
            <a:off x="691375" y="791372"/>
            <a:ext cx="8028879" cy="5146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</a:endParaRPr>
          </a:p>
        </p:txBody>
      </p:sp>
      <p:sp>
        <p:nvSpPr>
          <p:cNvPr id="36" name="矩形 9">
            <a:extLst>
              <a:ext uri="{FF2B5EF4-FFF2-40B4-BE49-F238E27FC236}">
                <a16:creationId xmlns:a16="http://schemas.microsoft.com/office/drawing/2014/main" id="{B9CC4486-B3EC-3548-F035-E2AC03DE1FD4}"/>
              </a:ext>
            </a:extLst>
          </p:cNvPr>
          <p:cNvSpPr/>
          <p:nvPr/>
        </p:nvSpPr>
        <p:spPr>
          <a:xfrm>
            <a:off x="1118002" y="4713149"/>
            <a:ext cx="154420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64B38C-6847-7711-1E16-EC830CBFD5AC}"/>
              </a:ext>
            </a:extLst>
          </p:cNvPr>
          <p:cNvSpPr txBox="1"/>
          <p:nvPr/>
        </p:nvSpPr>
        <p:spPr>
          <a:xfrm>
            <a:off x="1078479" y="4675273"/>
            <a:ext cx="195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 SUTD-Cluster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2FC48F3B-63F2-E2C9-1CE6-7183799B14E3}"/>
              </a:ext>
            </a:extLst>
          </p:cNvPr>
          <p:cNvSpPr/>
          <p:nvPr/>
        </p:nvSpPr>
        <p:spPr>
          <a:xfrm>
            <a:off x="2995663" y="4713149"/>
            <a:ext cx="1712378" cy="101376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9">
            <a:extLst>
              <a:ext uri="{FF2B5EF4-FFF2-40B4-BE49-F238E27FC236}">
                <a16:creationId xmlns:a16="http://schemas.microsoft.com/office/drawing/2014/main" id="{AA60BA11-65D5-FCB9-1028-E2FCEC2BC192}"/>
              </a:ext>
            </a:extLst>
          </p:cNvPr>
          <p:cNvSpPr/>
          <p:nvPr/>
        </p:nvSpPr>
        <p:spPr>
          <a:xfrm>
            <a:off x="5214098" y="3194824"/>
            <a:ext cx="2993645" cy="1643752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D5221-1187-1301-5C31-3C8AF8658E4E}"/>
              </a:ext>
            </a:extLst>
          </p:cNvPr>
          <p:cNvSpPr txBox="1"/>
          <p:nvPr/>
        </p:nvSpPr>
        <p:spPr>
          <a:xfrm>
            <a:off x="5214098" y="319482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COM3-MPH</a:t>
            </a:r>
            <a:endParaRPr lang="en-SG" sz="1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1099D-06FC-9B35-7C18-041E6B20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22" y="3772127"/>
            <a:ext cx="752381" cy="5857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97133-9CFD-D90F-9725-84E521CD45A0}"/>
              </a:ext>
            </a:extLst>
          </p:cNvPr>
          <p:cNvCxnSpPr>
            <a:cxnSpLocks/>
          </p:cNvCxnSpPr>
          <p:nvPr/>
        </p:nvCxnSpPr>
        <p:spPr>
          <a:xfrm flipV="1">
            <a:off x="6534614" y="2256956"/>
            <a:ext cx="0" cy="164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7202DD-EF03-0C9E-7279-F66F44FB6847}"/>
              </a:ext>
            </a:extLst>
          </p:cNvPr>
          <p:cNvSpPr txBox="1"/>
          <p:nvPr/>
        </p:nvSpPr>
        <p:spPr>
          <a:xfrm>
            <a:off x="6156808" y="280295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953439-6AC2-4F44-9EA7-838CDE31D095}"/>
              </a:ext>
            </a:extLst>
          </p:cNvPr>
          <p:cNvSpPr/>
          <p:nvPr/>
        </p:nvSpPr>
        <p:spPr>
          <a:xfrm>
            <a:off x="5851321" y="1740420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SG IP</a:t>
            </a:r>
            <a:endParaRPr lang="en-SG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7FE210-6688-FB2D-B7EA-8EC637A3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6" y="3882104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8B5A34-42DE-FDE5-CAF9-8235FD9476DD}"/>
              </a:ext>
            </a:extLst>
          </p:cNvPr>
          <p:cNvSpPr txBox="1"/>
          <p:nvPr/>
        </p:nvSpPr>
        <p:spPr>
          <a:xfrm>
            <a:off x="5856159" y="2134010"/>
            <a:ext cx="80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2060"/>
                </a:solidFill>
              </a:rPr>
              <a:t>SUTD, Singtel, gov.sg</a:t>
            </a:r>
            <a:endParaRPr lang="en-SG" sz="900" b="1" dirty="0">
              <a:solidFill>
                <a:srgbClr val="00206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E80BEB-A4B8-27D9-0C88-5FB0F1DBDAB5}"/>
              </a:ext>
            </a:extLst>
          </p:cNvPr>
          <p:cNvCxnSpPr>
            <a:cxnSpLocks/>
          </p:cNvCxnSpPr>
          <p:nvPr/>
        </p:nvCxnSpPr>
        <p:spPr>
          <a:xfrm flipV="1">
            <a:off x="6777853" y="1467698"/>
            <a:ext cx="0" cy="239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16F939E1-3E5A-31A8-8ADB-371D3EA52E12}"/>
              </a:ext>
            </a:extLst>
          </p:cNvPr>
          <p:cNvSpPr/>
          <p:nvPr/>
        </p:nvSpPr>
        <p:spPr>
          <a:xfrm>
            <a:off x="6310439" y="919851"/>
            <a:ext cx="956953" cy="5129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Oversea  IP</a:t>
            </a:r>
            <a:endParaRPr lang="en-SG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C8D2B1-AA2A-65A4-18F1-66788D54E8E4}"/>
              </a:ext>
            </a:extLst>
          </p:cNvPr>
          <p:cNvSpPr txBox="1"/>
          <p:nvPr/>
        </p:nvSpPr>
        <p:spPr>
          <a:xfrm>
            <a:off x="6820531" y="1388084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b="1" dirty="0">
                <a:effectLst/>
                <a:latin typeface="Consolas" panose="020B0609020204030204" pitchFamily="49" charset="0"/>
              </a:rPr>
              <a:t>BBC.CO.UK</a:t>
            </a:r>
          </a:p>
          <a:p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E8E35C-444D-0796-846E-05D6E08A9468}"/>
              </a:ext>
            </a:extLst>
          </p:cNvPr>
          <p:cNvCxnSpPr>
            <a:cxnSpLocks/>
          </p:cNvCxnSpPr>
          <p:nvPr/>
        </p:nvCxnSpPr>
        <p:spPr>
          <a:xfrm flipH="1">
            <a:off x="4077535" y="4210091"/>
            <a:ext cx="2232904" cy="112264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012DEC-F0C8-A303-A41F-137E8524B02B}"/>
              </a:ext>
            </a:extLst>
          </p:cNvPr>
          <p:cNvSpPr txBox="1"/>
          <p:nvPr/>
        </p:nvSpPr>
        <p:spPr>
          <a:xfrm>
            <a:off x="2950403" y="4700269"/>
            <a:ext cx="1864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CIDEX-CR1-Cluster</a:t>
            </a:r>
            <a:endParaRPr lang="en-SG" sz="12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Green and yellow logo, VMware vSphere VMware ESXi Virtual ...">
            <a:extLst>
              <a:ext uri="{FF2B5EF4-FFF2-40B4-BE49-F238E27FC236}">
                <a16:creationId xmlns:a16="http://schemas.microsoft.com/office/drawing/2014/main" id="{4124B307-5D4A-C57F-BC59-BB2333DC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78" y="5110800"/>
            <a:ext cx="524323" cy="52432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A77E75-0DE0-EAD6-729F-5E0B45ABD5C0}"/>
              </a:ext>
            </a:extLst>
          </p:cNvPr>
          <p:cNvSpPr txBox="1"/>
          <p:nvPr/>
        </p:nvSpPr>
        <p:spPr>
          <a:xfrm>
            <a:off x="6735177" y="281861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F9C99-2F46-588B-72F4-CFA79DB374CC}"/>
              </a:ext>
            </a:extLst>
          </p:cNvPr>
          <p:cNvCxnSpPr>
            <a:cxnSpLocks/>
          </p:cNvCxnSpPr>
          <p:nvPr/>
        </p:nvCxnSpPr>
        <p:spPr>
          <a:xfrm flipH="1">
            <a:off x="4037696" y="4108108"/>
            <a:ext cx="2272743" cy="114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3342-5EA7-52A1-C497-D46D565FA1C6}"/>
              </a:ext>
            </a:extLst>
          </p:cNvPr>
          <p:cNvSpPr txBox="1"/>
          <p:nvPr/>
        </p:nvSpPr>
        <p:spPr>
          <a:xfrm>
            <a:off x="4792862" y="460774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11E7BA-E07E-20FE-7EB6-DA58E2E09045}"/>
              </a:ext>
            </a:extLst>
          </p:cNvPr>
          <p:cNvSpPr txBox="1"/>
          <p:nvPr/>
        </p:nvSpPr>
        <p:spPr>
          <a:xfrm>
            <a:off x="4686003" y="494372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EA5A8E-5789-128C-B422-62E073C1E6C0}"/>
              </a:ext>
            </a:extLst>
          </p:cNvPr>
          <p:cNvCxnSpPr>
            <a:cxnSpLocks/>
          </p:cNvCxnSpPr>
          <p:nvPr/>
        </p:nvCxnSpPr>
        <p:spPr>
          <a:xfrm flipH="1">
            <a:off x="2483599" y="5407660"/>
            <a:ext cx="101917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FF063-8F3F-5B76-B424-096D2C75E49D}"/>
              </a:ext>
            </a:extLst>
          </p:cNvPr>
          <p:cNvCxnSpPr>
            <a:cxnSpLocks/>
          </p:cNvCxnSpPr>
          <p:nvPr/>
        </p:nvCxnSpPr>
        <p:spPr>
          <a:xfrm flipH="1">
            <a:off x="2483599" y="5293734"/>
            <a:ext cx="97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F371C6-4437-70A1-209B-AA50F6F37599}"/>
              </a:ext>
            </a:extLst>
          </p:cNvPr>
          <p:cNvSpPr txBox="1"/>
          <p:nvPr/>
        </p:nvSpPr>
        <p:spPr>
          <a:xfrm>
            <a:off x="2928237" y="5078842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Ping </a:t>
            </a:r>
            <a:endParaRPr lang="en-SG" sz="900" dirty="0">
              <a:solidFill>
                <a:srgbClr val="00206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C4B177-DCAD-987A-B1FE-EAFAA357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28" y="5078842"/>
            <a:ext cx="1161905" cy="476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D941EA-24F4-71BB-9839-2CC406F718E4}"/>
              </a:ext>
            </a:extLst>
          </p:cNvPr>
          <p:cNvSpPr txBox="1"/>
          <p:nvPr/>
        </p:nvSpPr>
        <p:spPr>
          <a:xfrm>
            <a:off x="2592063" y="5432477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accent6">
                    <a:lumMod val="75000"/>
                  </a:schemeClr>
                </a:solidFill>
              </a:rPr>
              <a:t>VPN tunnel </a:t>
            </a:r>
            <a:endParaRPr lang="en-SG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291B8-62C7-9A3D-4765-9A9E29DC9E02}"/>
              </a:ext>
            </a:extLst>
          </p:cNvPr>
          <p:cNvSpPr txBox="1"/>
          <p:nvPr/>
        </p:nvSpPr>
        <p:spPr>
          <a:xfrm>
            <a:off x="3448917" y="489849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vCenter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19291-81C9-CC37-738B-3C8DEE6D5BDB}"/>
              </a:ext>
            </a:extLst>
          </p:cNvPr>
          <p:cNvSpPr txBox="1"/>
          <p:nvPr/>
        </p:nvSpPr>
        <p:spPr>
          <a:xfrm>
            <a:off x="1240995" y="4863129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gateway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AC8572-46AB-3030-8AC3-5E6A8226322F}"/>
              </a:ext>
            </a:extLst>
          </p:cNvPr>
          <p:cNvSpPr txBox="1"/>
          <p:nvPr/>
        </p:nvSpPr>
        <p:spPr>
          <a:xfrm>
            <a:off x="6759804" y="3922974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PingClient</a:t>
            </a:r>
            <a:endParaRPr lang="en-SG" sz="9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E1C48-CCE5-E362-19A8-CCA597FBA1CB}"/>
              </a:ext>
            </a:extLst>
          </p:cNvPr>
          <p:cNvCxnSpPr>
            <a:cxnSpLocks/>
          </p:cNvCxnSpPr>
          <p:nvPr/>
        </p:nvCxnSpPr>
        <p:spPr>
          <a:xfrm>
            <a:off x="6687012" y="4210091"/>
            <a:ext cx="0" cy="308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ylinder 55">
            <a:extLst>
              <a:ext uri="{FF2B5EF4-FFF2-40B4-BE49-F238E27FC236}">
                <a16:creationId xmlns:a16="http://schemas.microsoft.com/office/drawing/2014/main" id="{1F15E6B9-3EAC-56AA-36FA-D3F786AC87D9}"/>
              </a:ext>
            </a:extLst>
          </p:cNvPr>
          <p:cNvSpPr/>
          <p:nvPr/>
        </p:nvSpPr>
        <p:spPr>
          <a:xfrm>
            <a:off x="6603457" y="4541270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384312-E2FD-BEDB-0CDF-2B94E94D2DB5}"/>
              </a:ext>
            </a:extLst>
          </p:cNvPr>
          <p:cNvSpPr txBox="1"/>
          <p:nvPr/>
        </p:nvSpPr>
        <p:spPr>
          <a:xfrm>
            <a:off x="6808274" y="4487286"/>
            <a:ext cx="80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Local storage [text log file]</a:t>
            </a:r>
            <a:endParaRPr lang="en-SG" sz="9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6DE301-7A06-CAF3-A809-AC63E324F218}"/>
              </a:ext>
            </a:extLst>
          </p:cNvPr>
          <p:cNvSpPr txBox="1"/>
          <p:nvPr/>
        </p:nvSpPr>
        <p:spPr>
          <a:xfrm>
            <a:off x="4762959" y="3713943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UDP:3001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62" name="矩形 9">
            <a:extLst>
              <a:ext uri="{FF2B5EF4-FFF2-40B4-BE49-F238E27FC236}">
                <a16:creationId xmlns:a16="http://schemas.microsoft.com/office/drawing/2014/main" id="{177DF20B-913A-5BEB-DC3C-A22563F974D6}"/>
              </a:ext>
            </a:extLst>
          </p:cNvPr>
          <p:cNvSpPr/>
          <p:nvPr/>
        </p:nvSpPr>
        <p:spPr>
          <a:xfrm>
            <a:off x="865554" y="2799732"/>
            <a:ext cx="3400519" cy="1825345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963CF-0DF6-9521-F75A-858FB665F730}"/>
              </a:ext>
            </a:extLst>
          </p:cNvPr>
          <p:cNvSpPr txBox="1"/>
          <p:nvPr/>
        </p:nvSpPr>
        <p:spPr>
          <a:xfrm>
            <a:off x="1131090" y="2776813"/>
            <a:ext cx="1641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NCL-server</a:t>
            </a:r>
            <a:endParaRPr lang="en-SG" sz="1600" b="1" dirty="0">
              <a:solidFill>
                <a:srgbClr val="00206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92080A-E6F3-5C71-B0F3-3710600F8BFC}"/>
              </a:ext>
            </a:extLst>
          </p:cNvPr>
          <p:cNvCxnSpPr>
            <a:cxnSpLocks/>
          </p:cNvCxnSpPr>
          <p:nvPr/>
        </p:nvCxnSpPr>
        <p:spPr>
          <a:xfrm flipH="1" flipV="1">
            <a:off x="3919873" y="3938339"/>
            <a:ext cx="2402508" cy="6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F999CB4-CE39-8344-1F75-D3B11C9F559F}"/>
              </a:ext>
            </a:extLst>
          </p:cNvPr>
          <p:cNvSpPr/>
          <p:nvPr/>
        </p:nvSpPr>
        <p:spPr>
          <a:xfrm>
            <a:off x="3003150" y="3869161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manager </a:t>
            </a:r>
            <a:endParaRPr lang="en-SG" sz="1100" dirty="0"/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28966DDD-D262-9CE3-F5F5-17B72EBDCCDC}"/>
              </a:ext>
            </a:extLst>
          </p:cNvPr>
          <p:cNvCxnSpPr>
            <a:cxnSpLocks/>
          </p:cNvCxnSpPr>
          <p:nvPr/>
        </p:nvCxnSpPr>
        <p:spPr>
          <a:xfrm flipV="1">
            <a:off x="3502778" y="3654598"/>
            <a:ext cx="0" cy="19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3488011-1113-0C12-6825-8594545D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046" y="3024951"/>
            <a:ext cx="636948" cy="629395"/>
          </a:xfrm>
          <a:prstGeom prst="rect">
            <a:avLst/>
          </a:prstGeom>
        </p:spPr>
      </p:pic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44E90C8-DCDA-AB28-3575-4ABDC50B52A5}"/>
              </a:ext>
            </a:extLst>
          </p:cNvPr>
          <p:cNvCxnSpPr>
            <a:cxnSpLocks/>
          </p:cNvCxnSpPr>
          <p:nvPr/>
        </p:nvCxnSpPr>
        <p:spPr>
          <a:xfrm flipH="1" flipV="1">
            <a:off x="2346218" y="3670537"/>
            <a:ext cx="668239" cy="209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Arrow: Right 1032">
            <a:extLst>
              <a:ext uri="{FF2B5EF4-FFF2-40B4-BE49-F238E27FC236}">
                <a16:creationId xmlns:a16="http://schemas.microsoft.com/office/drawing/2014/main" id="{D0F9A9EF-AB0F-5FE7-BF3C-B95A8C0F1428}"/>
              </a:ext>
            </a:extLst>
          </p:cNvPr>
          <p:cNvSpPr/>
          <p:nvPr/>
        </p:nvSpPr>
        <p:spPr>
          <a:xfrm rot="10800000">
            <a:off x="2346217" y="3390354"/>
            <a:ext cx="802248" cy="120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88CA983-2CA1-7D7F-1CA6-7E9166F128C1}"/>
              </a:ext>
            </a:extLst>
          </p:cNvPr>
          <p:cNvSpPr txBox="1"/>
          <p:nvPr/>
        </p:nvSpPr>
        <p:spPr>
          <a:xfrm>
            <a:off x="2829174" y="2737891"/>
            <a:ext cx="1395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Network Connection hub</a:t>
            </a:r>
            <a:endParaRPr lang="en-SG" sz="900" dirty="0"/>
          </a:p>
        </p:txBody>
      </p:sp>
      <p:pic>
        <p:nvPicPr>
          <p:cNvPr id="1036" name="Picture 4">
            <a:extLst>
              <a:ext uri="{FF2B5EF4-FFF2-40B4-BE49-F238E27FC236}">
                <a16:creationId xmlns:a16="http://schemas.microsoft.com/office/drawing/2014/main" id="{BE851CDA-755F-6EF3-1A90-B80B8E31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94" y="3278709"/>
            <a:ext cx="1001478" cy="44510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5223A482-BE09-0D82-8C9A-FC345E1BDA72}"/>
              </a:ext>
            </a:extLst>
          </p:cNvPr>
          <p:cNvSpPr txBox="1"/>
          <p:nvPr/>
        </p:nvSpPr>
        <p:spPr>
          <a:xfrm>
            <a:off x="1069782" y="1987246"/>
            <a:ext cx="1176072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900" b="1" dirty="0"/>
              <a:t>Web-Browser </a:t>
            </a:r>
            <a:endParaRPr lang="zh-CN" altLang="en-US" sz="1600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0987DC2A-AF98-A3CF-BBE4-07B4087E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86" y="1936106"/>
            <a:ext cx="257116" cy="2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14E54A97-E700-17A1-31F9-61F33D135977}"/>
              </a:ext>
            </a:extLst>
          </p:cNvPr>
          <p:cNvCxnSpPr>
            <a:cxnSpLocks/>
          </p:cNvCxnSpPr>
          <p:nvPr/>
        </p:nvCxnSpPr>
        <p:spPr>
          <a:xfrm>
            <a:off x="1851063" y="2225465"/>
            <a:ext cx="0" cy="101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9D31DB6-01E7-3E72-7425-DC06FADBEB8A}"/>
              </a:ext>
            </a:extLst>
          </p:cNvPr>
          <p:cNvSpPr txBox="1"/>
          <p:nvPr/>
        </p:nvSpPr>
        <p:spPr>
          <a:xfrm>
            <a:off x="1816951" y="3005538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Http:3000 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94A50ED-8C44-1A60-13CF-F3433FB9F0A9}"/>
              </a:ext>
            </a:extLst>
          </p:cNvPr>
          <p:cNvSpPr txBox="1"/>
          <p:nvPr/>
        </p:nvSpPr>
        <p:spPr>
          <a:xfrm>
            <a:off x="2383224" y="3172165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tcp:8086</a:t>
            </a:r>
            <a:endParaRPr lang="en-SG" sz="900" dirty="0">
              <a:solidFill>
                <a:srgbClr val="00206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3F0A131-AA6E-56BA-4B70-825ABA6EFB51}"/>
              </a:ext>
            </a:extLst>
          </p:cNvPr>
          <p:cNvSpPr txBox="1"/>
          <p:nvPr/>
        </p:nvSpPr>
        <p:spPr>
          <a:xfrm>
            <a:off x="1003204" y="2218608"/>
            <a:ext cx="298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42424"/>
                </a:solidFill>
                <a:effectLst/>
                <a:latin typeface="-apple-system"/>
              </a:rPr>
              <a:t>ssh</a:t>
            </a:r>
            <a:r>
              <a:rPr lang="en-US" sz="900" b="0" i="0" dirty="0">
                <a:solidFill>
                  <a:srgbClr val="242424"/>
                </a:solidFill>
                <a:effectLst/>
                <a:latin typeface="-apple-system"/>
              </a:rPr>
              <a:t> -L 127.0.0.1:4000:127.0.0.1:3000 yc@172.26.191.95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DEC9B3A-FB15-1EFA-4691-BC46B17ADFFE}"/>
              </a:ext>
            </a:extLst>
          </p:cNvPr>
          <p:cNvCxnSpPr>
            <a:cxnSpLocks/>
          </p:cNvCxnSpPr>
          <p:nvPr/>
        </p:nvCxnSpPr>
        <p:spPr>
          <a:xfrm flipV="1">
            <a:off x="691375" y="2633949"/>
            <a:ext cx="8028879" cy="33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909302C-C8DB-E949-66B9-7589D34F9514}"/>
              </a:ext>
            </a:extLst>
          </p:cNvPr>
          <p:cNvSpPr txBox="1"/>
          <p:nvPr/>
        </p:nvSpPr>
        <p:spPr>
          <a:xfrm>
            <a:off x="7108011" y="2299426"/>
            <a:ext cx="15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Public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7DB12135-003D-BB6D-85F6-300654A080A2}"/>
              </a:ext>
            </a:extLst>
          </p:cNvPr>
          <p:cNvSpPr txBox="1"/>
          <p:nvPr/>
        </p:nvSpPr>
        <p:spPr>
          <a:xfrm>
            <a:off x="7159619" y="2633949"/>
            <a:ext cx="132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SoC network  </a:t>
            </a:r>
            <a:r>
              <a:rPr lang="en-US" dirty="0"/>
              <a:t>   </a:t>
            </a:r>
            <a:endParaRPr lang="en-SG" dirty="0"/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90EE576-8FA6-57EA-06F1-80E41198B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21" y="5267997"/>
            <a:ext cx="2742180" cy="5974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294A8-1035-782E-D523-671A5AE6B525}"/>
              </a:ext>
            </a:extLst>
          </p:cNvPr>
          <p:cNvSpPr txBox="1"/>
          <p:nvPr/>
        </p:nvSpPr>
        <p:spPr>
          <a:xfrm>
            <a:off x="856976" y="925430"/>
            <a:ext cx="482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NCL-CIDEX Connection Monitor Hub</a:t>
            </a:r>
            <a:endParaRPr lang="en-SG" sz="2400" b="1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E4CB6F-231C-53F7-701A-4F7EDEF7C880}"/>
              </a:ext>
            </a:extLst>
          </p:cNvPr>
          <p:cNvSpPr/>
          <p:nvPr/>
        </p:nvSpPr>
        <p:spPr>
          <a:xfrm>
            <a:off x="2109530" y="4196234"/>
            <a:ext cx="802249" cy="329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alert raise module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7333E1-C362-17CE-3F0F-263CF26753BF}"/>
              </a:ext>
            </a:extLst>
          </p:cNvPr>
          <p:cNvSpPr/>
          <p:nvPr/>
        </p:nvSpPr>
        <p:spPr>
          <a:xfrm>
            <a:off x="1000533" y="3924155"/>
            <a:ext cx="1001478" cy="27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Connection map module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E2B4FA1-DA9C-4521-BC61-21DDF15631D5}"/>
              </a:ext>
            </a:extLst>
          </p:cNvPr>
          <p:cNvCxnSpPr>
            <a:stCxn id="1024" idx="2"/>
            <a:endCxn id="18" idx="3"/>
          </p:cNvCxnSpPr>
          <p:nvPr/>
        </p:nvCxnSpPr>
        <p:spPr>
          <a:xfrm rot="5400000">
            <a:off x="3076874" y="4033601"/>
            <a:ext cx="162306" cy="4924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AD442-9477-8FF0-02C1-AA3F03225BEB}"/>
              </a:ext>
            </a:extLst>
          </p:cNvPr>
          <p:cNvCxnSpPr>
            <a:cxnSpLocks/>
          </p:cNvCxnSpPr>
          <p:nvPr/>
        </p:nvCxnSpPr>
        <p:spPr>
          <a:xfrm flipH="1" flipV="1">
            <a:off x="1494845" y="3737113"/>
            <a:ext cx="2998" cy="184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A81C9E-C62A-5B17-0F00-86E66A58ED56}"/>
              </a:ext>
            </a:extLst>
          </p:cNvPr>
          <p:cNvSpPr txBox="1"/>
          <p:nvPr/>
        </p:nvSpPr>
        <p:spPr>
          <a:xfrm>
            <a:off x="1462993" y="3708566"/>
            <a:ext cx="802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2060"/>
                </a:solidFill>
              </a:rPr>
              <a:t>Ajax:5000</a:t>
            </a:r>
            <a:endParaRPr lang="en-SG" sz="900" dirty="0">
              <a:solidFill>
                <a:srgbClr val="00206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AADEF5-9B44-5FAD-4679-8037363903F9}"/>
              </a:ext>
            </a:extLst>
          </p:cNvPr>
          <p:cNvCxnSpPr>
            <a:cxnSpLocks/>
          </p:cNvCxnSpPr>
          <p:nvPr/>
        </p:nvCxnSpPr>
        <p:spPr>
          <a:xfrm flipH="1" flipV="1">
            <a:off x="1625355" y="4428086"/>
            <a:ext cx="458958" cy="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ylinder 48">
            <a:extLst>
              <a:ext uri="{FF2B5EF4-FFF2-40B4-BE49-F238E27FC236}">
                <a16:creationId xmlns:a16="http://schemas.microsoft.com/office/drawing/2014/main" id="{0F745472-A8A9-F6DC-8B60-FD6A55B7201A}"/>
              </a:ext>
            </a:extLst>
          </p:cNvPr>
          <p:cNvSpPr/>
          <p:nvPr/>
        </p:nvSpPr>
        <p:spPr>
          <a:xfrm>
            <a:off x="1422789" y="4360719"/>
            <a:ext cx="204817" cy="1718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7172A8-36AA-2933-69EE-288E6545B5F4}"/>
              </a:ext>
            </a:extLst>
          </p:cNvPr>
          <p:cNvSpPr txBox="1"/>
          <p:nvPr/>
        </p:nvSpPr>
        <p:spPr>
          <a:xfrm>
            <a:off x="843057" y="4462715"/>
            <a:ext cx="1102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/>
              <a:t>Alert History 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2023996-EEC9-48DC-1399-0758043323AA}"/>
              </a:ext>
            </a:extLst>
          </p:cNvPr>
          <p:cNvCxnSpPr>
            <a:cxnSpLocks/>
          </p:cNvCxnSpPr>
          <p:nvPr/>
        </p:nvCxnSpPr>
        <p:spPr>
          <a:xfrm flipV="1">
            <a:off x="1489676" y="4196234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3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A86A282D-0844-14F4-9F79-27E4D2A9FB24}"/>
              </a:ext>
            </a:extLst>
          </p:cNvPr>
          <p:cNvSpPr/>
          <p:nvPr/>
        </p:nvSpPr>
        <p:spPr>
          <a:xfrm>
            <a:off x="650065" y="725800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3743C197-DC24-A0D6-1B32-D76F545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2" y="1367663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147F1-F99C-AF63-57CA-DBC66576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61" y="1874376"/>
            <a:ext cx="752381" cy="5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378F3-B318-23B5-CBF9-54B48BEE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05" y="1984353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9E8A9C88-D29A-9213-FF2A-FAB9B0CB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1" y="1114306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C6789-BFD7-6F83-42B3-22CFF68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968" y="1153453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588EC3-D5FF-30E2-335E-9786EC0A615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678867" y="1818619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36D81B-E232-3D03-BBEC-D68EBEF93496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 flipH="1" flipV="1">
            <a:off x="2485476" y="1367663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52E63-F8BF-17B2-FD2A-CFAAD6D902E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992968" y="1595990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3C2848C9-CDE9-9A02-C7AB-F4C1C1FCE736}"/>
              </a:ext>
            </a:extLst>
          </p:cNvPr>
          <p:cNvSpPr/>
          <p:nvPr/>
        </p:nvSpPr>
        <p:spPr>
          <a:xfrm>
            <a:off x="6096000" y="583188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7D29795-BBE9-D58C-0115-C9D2CF44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196" y="1731764"/>
            <a:ext cx="752381" cy="585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79CE1F-3E4A-BE54-A991-B9EB89CC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0" y="1841741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22" descr="Download Free Icons Png - Rack Server Icon Png PNG Image with No Background  - PNGkey.com">
            <a:extLst>
              <a:ext uri="{FF2B5EF4-FFF2-40B4-BE49-F238E27FC236}">
                <a16:creationId xmlns:a16="http://schemas.microsoft.com/office/drawing/2014/main" id="{FDAE59D1-FABE-86DA-934D-B5EE6E62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26" y="971694"/>
            <a:ext cx="444385" cy="5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C33F5D-65D9-4F3D-4A47-9A98CD69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903" y="1010841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85C089-35FB-E481-DAF9-7027B81E404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124802" y="1676007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E5ACAF-019A-DEAD-C451-010C6190B36F}"/>
              </a:ext>
            </a:extLst>
          </p:cNvPr>
          <p:cNvCxnSpPr>
            <a:cxnSpLocks/>
            <a:stCxn id="30" idx="0"/>
            <a:endCxn id="31" idx="3"/>
          </p:cNvCxnSpPr>
          <p:nvPr/>
        </p:nvCxnSpPr>
        <p:spPr>
          <a:xfrm flipH="1" flipV="1">
            <a:off x="7931411" y="1225051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2AAD4-3293-F8AB-559E-B35F48286B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8438903" y="1453378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1CBDF5DB-584F-2130-A856-B0FB2F203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00" y="1276714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4329E4-6AF7-871A-BB7B-611F2DDF9FC7}"/>
              </a:ext>
            </a:extLst>
          </p:cNvPr>
          <p:cNvSpPr txBox="1"/>
          <p:nvPr/>
        </p:nvSpPr>
        <p:spPr>
          <a:xfrm>
            <a:off x="1128751" y="2100990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7C8C2D-079F-3546-631A-D937F9BCF7F0}"/>
              </a:ext>
            </a:extLst>
          </p:cNvPr>
          <p:cNvSpPr txBox="1"/>
          <p:nvPr/>
        </p:nvSpPr>
        <p:spPr>
          <a:xfrm>
            <a:off x="6652331" y="1916545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8CFECFC0-7ED8-CF20-3FEE-1926DF644B10}"/>
              </a:ext>
            </a:extLst>
          </p:cNvPr>
          <p:cNvSpPr/>
          <p:nvPr/>
        </p:nvSpPr>
        <p:spPr>
          <a:xfrm>
            <a:off x="6234210" y="3629037"/>
            <a:ext cx="3389971" cy="218563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8C8391-116E-D9C7-5232-D12850BE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06" y="4777613"/>
            <a:ext cx="752381" cy="58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227096B-6905-5C9D-18B4-A75D04378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50" y="4887590"/>
            <a:ext cx="370663" cy="3706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9B5EA5-8F2C-AA70-7FEE-CD79C0C3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113" y="4056690"/>
            <a:ext cx="585606" cy="428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8B1E5E-42C8-A371-6DE1-B1EE92D930FD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263012" y="4721856"/>
            <a:ext cx="943438" cy="3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B758B7-3073-96F2-D9A4-7CFD57BBEFEA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069621" y="4270900"/>
            <a:ext cx="322161" cy="6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8FFAEB-A7EF-CA9B-8C64-4398284B6BC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4499227"/>
            <a:ext cx="242674" cy="5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5">
            <a:extLst>
              <a:ext uri="{FF2B5EF4-FFF2-40B4-BE49-F238E27FC236}">
                <a16:creationId xmlns:a16="http://schemas.microsoft.com/office/drawing/2014/main" id="{7E2DF61F-848F-4B06-2E93-AD375CFF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4" b="89474" l="9924" r="90840">
                        <a14:foregroundMark x1="12977" y1="27368" x2="24118" y2="74418"/>
                        <a14:foregroundMark x1="22901" y1="73684" x2="12977" y2="57895"/>
                        <a14:foregroundMark x1="23913" y1="74621" x2="9924" y2="30526"/>
                        <a14:foregroundMark x1="9924" y1="30526" x2="10687" y2="24211"/>
                        <a14:foregroundMark x1="90549" y1="33999" x2="89313" y2="62105"/>
                        <a14:foregroundMark x1="88847" y1="30615" x2="89313" y2="31579"/>
                        <a14:foregroundMark x1="88225" y1="31584" x2="89313" y2="33684"/>
                        <a14:foregroundMark x1="86682" y1="33990" x2="89313" y2="62105"/>
                        <a14:backgroundMark x1="20611" y1="77895" x2="25954" y2="86316"/>
                        <a14:backgroundMark x1="78626" y1="17895" x2="91603" y2="2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0" y="4322563"/>
            <a:ext cx="828729" cy="6009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E7AA536-23A2-B577-0FFF-4A533D50B468}"/>
              </a:ext>
            </a:extLst>
          </p:cNvPr>
          <p:cNvSpPr txBox="1"/>
          <p:nvPr/>
        </p:nvSpPr>
        <p:spPr>
          <a:xfrm>
            <a:off x="6790541" y="4962394"/>
            <a:ext cx="152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 internal network</a:t>
            </a:r>
            <a:r>
              <a:rPr lang="en-US" dirty="0"/>
              <a:t>  </a:t>
            </a:r>
            <a:endParaRPr lang="en-SG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53A31E-12A8-41BB-FBA0-359F1F400D3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577113" y="3429000"/>
            <a:ext cx="1603399" cy="164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5328E5FE-5E67-F491-C078-5561EA53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40" y="3998650"/>
            <a:ext cx="504111" cy="54777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loud 54">
            <a:extLst>
              <a:ext uri="{FF2B5EF4-FFF2-40B4-BE49-F238E27FC236}">
                <a16:creationId xmlns:a16="http://schemas.microsoft.com/office/drawing/2014/main" id="{2B7A0C5E-5B88-ECBA-6579-0D4AFB3ECB42}"/>
              </a:ext>
            </a:extLst>
          </p:cNvPr>
          <p:cNvSpPr/>
          <p:nvPr/>
        </p:nvSpPr>
        <p:spPr>
          <a:xfrm>
            <a:off x="9386480" y="2299198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64559464-79DF-F331-FA37-1140E24C8487}"/>
              </a:ext>
            </a:extLst>
          </p:cNvPr>
          <p:cNvSpPr/>
          <p:nvPr/>
        </p:nvSpPr>
        <p:spPr>
          <a:xfrm>
            <a:off x="3935779" y="2704473"/>
            <a:ext cx="1807770" cy="10977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SG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3F915C-CDEB-000D-EABE-B56CE0477DF4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171661" y="2303524"/>
            <a:ext cx="1668003" cy="463714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F0F128-BD95-A2A8-F980-539DB5786BFF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5742043" y="2240162"/>
            <a:ext cx="2431217" cy="101319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8EC20-8EF1-1766-FCA2-B569E47F76C3}"/>
              </a:ext>
            </a:extLst>
          </p:cNvPr>
          <p:cNvCxnSpPr>
            <a:cxnSpLocks/>
            <a:endCxn id="56" idx="1"/>
          </p:cNvCxnSpPr>
          <p:nvPr/>
        </p:nvCxnSpPr>
        <p:spPr>
          <a:xfrm flipH="1" flipV="1">
            <a:off x="4839664" y="3801062"/>
            <a:ext cx="3413907" cy="1196323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92DCDD0-DC22-E484-510A-7159E0BB5DFB}"/>
              </a:ext>
            </a:extLst>
          </p:cNvPr>
          <p:cNvCxnSpPr>
            <a:cxnSpLocks/>
            <a:stCxn id="56" idx="2"/>
            <a:endCxn id="76" idx="3"/>
          </p:cNvCxnSpPr>
          <p:nvPr/>
        </p:nvCxnSpPr>
        <p:spPr>
          <a:xfrm flipH="1">
            <a:off x="2429891" y="3253352"/>
            <a:ext cx="1511495" cy="754482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9DB9BA7-C874-6C90-7328-50C55869A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078" y="3587014"/>
            <a:ext cx="872813" cy="841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B3C2CA0-DA16-160E-DBFA-C71C7EFA95B7}"/>
              </a:ext>
            </a:extLst>
          </p:cNvPr>
          <p:cNvSpPr txBox="1"/>
          <p:nvPr/>
        </p:nvSpPr>
        <p:spPr>
          <a:xfrm>
            <a:off x="1469199" y="2989944"/>
            <a:ext cx="152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Connection monitor hub</a:t>
            </a:r>
            <a:endParaRPr lang="en-SG" dirty="0"/>
          </a:p>
        </p:txBody>
      </p:sp>
      <p:pic>
        <p:nvPicPr>
          <p:cNvPr id="83" name="Picture 8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42DA94-1EFC-00B3-466C-D3ED72B21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" y="4724742"/>
            <a:ext cx="3199769" cy="17198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04FF2A1-0011-0463-CCC7-18BE4FC8CF92}"/>
              </a:ext>
            </a:extLst>
          </p:cNvPr>
          <p:cNvCxnSpPr>
            <a:cxnSpLocks/>
          </p:cNvCxnSpPr>
          <p:nvPr/>
        </p:nvCxnSpPr>
        <p:spPr>
          <a:xfrm flipH="1">
            <a:off x="776202" y="4428654"/>
            <a:ext cx="780876" cy="2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227B7F-818C-E78C-E203-7144EEAEC771}"/>
              </a:ext>
            </a:extLst>
          </p:cNvPr>
          <p:cNvCxnSpPr>
            <a:cxnSpLocks/>
          </p:cNvCxnSpPr>
          <p:nvPr/>
        </p:nvCxnSpPr>
        <p:spPr>
          <a:xfrm>
            <a:off x="2430509" y="4435883"/>
            <a:ext cx="1540008" cy="26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7292E53-8B76-F91D-4BD4-3230DD9149C3}"/>
              </a:ext>
            </a:extLst>
          </p:cNvPr>
          <p:cNvCxnSpPr>
            <a:cxnSpLocks/>
          </p:cNvCxnSpPr>
          <p:nvPr/>
        </p:nvCxnSpPr>
        <p:spPr>
          <a:xfrm flipH="1">
            <a:off x="5468381" y="5272277"/>
            <a:ext cx="550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8777027-4D2C-54BD-500D-97C79E6BAC14}"/>
              </a:ext>
            </a:extLst>
          </p:cNvPr>
          <p:cNvSpPr txBox="1"/>
          <p:nvPr/>
        </p:nvSpPr>
        <p:spPr>
          <a:xfrm>
            <a:off x="4531282" y="5120705"/>
            <a:ext cx="111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Ping request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48BCFDE-69F5-A587-A488-E607B1B0A0B3}"/>
              </a:ext>
            </a:extLst>
          </p:cNvPr>
          <p:cNvSpPr txBox="1"/>
          <p:nvPr/>
        </p:nvSpPr>
        <p:spPr>
          <a:xfrm>
            <a:off x="4557450" y="5517947"/>
            <a:ext cx="921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Report </a:t>
            </a:r>
            <a:r>
              <a:rPr lang="en-SG" sz="1200" b="1" dirty="0" err="1">
                <a:solidFill>
                  <a:srgbClr val="002060"/>
                </a:solidFill>
              </a:rPr>
              <a:t>msg</a:t>
            </a:r>
            <a:endParaRPr lang="en-SG" sz="1200" b="1" dirty="0">
              <a:solidFill>
                <a:srgbClr val="002060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714BF31-EE2F-58C2-4358-DE3EFDA12211}"/>
              </a:ext>
            </a:extLst>
          </p:cNvPr>
          <p:cNvCxnSpPr>
            <a:cxnSpLocks/>
          </p:cNvCxnSpPr>
          <p:nvPr/>
        </p:nvCxnSpPr>
        <p:spPr>
          <a:xfrm flipH="1">
            <a:off x="5474194" y="5656447"/>
            <a:ext cx="5556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14F358-9CEF-C075-3A01-7BDA5C4D3E34}"/>
              </a:ext>
            </a:extLst>
          </p:cNvPr>
          <p:cNvSpPr txBox="1"/>
          <p:nvPr/>
        </p:nvSpPr>
        <p:spPr>
          <a:xfrm>
            <a:off x="1368677" y="4490393"/>
            <a:ext cx="154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002060"/>
                </a:solidFill>
              </a:rPr>
              <a:t>Monitor dashboard</a:t>
            </a:r>
          </a:p>
        </p:txBody>
      </p:sp>
    </p:spTree>
    <p:extLst>
      <p:ext uri="{BB962C8B-B14F-4D97-AF65-F5344CB8AC3E}">
        <p14:creationId xmlns:p14="http://schemas.microsoft.com/office/powerpoint/2010/main" val="385070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72F067-E893-EF2B-C2C9-425029694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9" y="2783819"/>
            <a:ext cx="7256024" cy="39303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0749-DAE7-DE3E-4484-0FAE4D6F8863}"/>
              </a:ext>
            </a:extLst>
          </p:cNvPr>
          <p:cNvSpPr txBox="1"/>
          <p:nvPr/>
        </p:nvSpPr>
        <p:spPr>
          <a:xfrm>
            <a:off x="195445" y="644174"/>
            <a:ext cx="7172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day network ping latency monitor</a:t>
            </a:r>
            <a:r>
              <a:rPr lang="en-SG" sz="1600" dirty="0"/>
              <a:t>:</a:t>
            </a:r>
          </a:p>
          <a:p>
            <a:pPr algn="just"/>
            <a:r>
              <a:rPr lang="en-SG" sz="16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time: 15/11/2022 8:30 am  – 16/11/2022 6:30pm [34hours]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peers: 6 peers [4 public , 1 NUS internal, 1 VPN peer in SUTD]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Ping Client Config:  Ping each peer 5 times/min, report to hub every 1min.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Monitor hub alert threshold: 100 </a:t>
            </a:r>
            <a:r>
              <a:rPr lang="en-SG" sz="1600" dirty="0" err="1"/>
              <a:t>ms</a:t>
            </a:r>
            <a:r>
              <a:rPr lang="en-SG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Telegram-bot: update in </a:t>
            </a:r>
            <a:r>
              <a:rPr lang="en-SG" sz="1600" dirty="0" err="1"/>
              <a:t>Ncl</a:t>
            </a:r>
            <a:r>
              <a:rPr lang="en-SG" sz="1600" dirty="0"/>
              <a:t>-infra channel every 5min with 1 summary report.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/>
              <a:t>Entire ping latency chart during the 34 hours: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82859-4934-B46B-1071-417E4555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39" y="1735373"/>
            <a:ext cx="3589741" cy="25739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5964-0E23-A231-98A1-30A0D91A1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040" y="4436799"/>
            <a:ext cx="3589741" cy="22773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49FA1-1D9E-BAFD-07DA-344450DFDD4A}"/>
              </a:ext>
            </a:extLst>
          </p:cNvPr>
          <p:cNvSpPr txBox="1"/>
          <p:nvPr/>
        </p:nvSpPr>
        <p:spPr>
          <a:xfrm>
            <a:off x="7856525" y="644174"/>
            <a:ext cx="428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Monitor server config:</a:t>
            </a:r>
          </a:p>
          <a:p>
            <a:pPr algn="just"/>
            <a:r>
              <a:rPr lang="en-SG" sz="1600" dirty="0"/>
              <a:t>Running on backup DHCP server[192.168.127.11] , dashboard is accessible by any laptop/pc used in the event (connected to MPH network).  </a:t>
            </a:r>
          </a:p>
        </p:txBody>
      </p:sp>
    </p:spTree>
    <p:extLst>
      <p:ext uri="{BB962C8B-B14F-4D97-AF65-F5344CB8AC3E}">
        <p14:creationId xmlns:p14="http://schemas.microsoft.com/office/powerpoint/2010/main" val="32979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1: </a:t>
            </a:r>
            <a:r>
              <a:rPr lang="en-US" sz="2400" dirty="0" err="1">
                <a:solidFill>
                  <a:schemeClr val="bg1"/>
                </a:solidFill>
              </a:rPr>
              <a:t>CIDeX</a:t>
            </a:r>
            <a:r>
              <a:rPr lang="en-US" sz="2400" dirty="0">
                <a:solidFill>
                  <a:schemeClr val="bg1"/>
                </a:solidFill>
              </a:rPr>
              <a:t> event main venue network monitor [result]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86E90-A13B-427A-9FC2-B95007B10872}"/>
              </a:ext>
            </a:extLst>
          </p:cNvPr>
          <p:cNvSpPr txBox="1"/>
          <p:nvPr/>
        </p:nvSpPr>
        <p:spPr>
          <a:xfrm>
            <a:off x="5248760" y="711001"/>
            <a:ext cx="5367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Event monitor result</a:t>
            </a:r>
            <a:r>
              <a:rPr lang="en-SG" sz="1600" dirty="0"/>
              <a:t>:</a:t>
            </a:r>
          </a:p>
          <a:p>
            <a:pPr algn="just"/>
            <a:endParaRPr lang="en-SG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Ping client: 900KB raw ping record [text format].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Monitor hub: 600K DB raw + </a:t>
            </a:r>
            <a:r>
              <a:rPr lang="en-SG" sz="1400" dirty="0" err="1"/>
              <a:t>avg</a:t>
            </a:r>
            <a:r>
              <a:rPr lang="en-SG" sz="1400" dirty="0"/>
              <a:t> data, 1 network interrupt detect and reported.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400" dirty="0"/>
              <a:t>Telegram-bot: 197 </a:t>
            </a:r>
            <a:r>
              <a:rPr lang="en-SG" sz="1400" dirty="0" err="1"/>
              <a:t>avg</a:t>
            </a:r>
            <a:r>
              <a:rPr lang="en-SG" sz="1400" dirty="0"/>
              <a:t> ping report in the channel. 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2C6361-3E14-6C30-9E23-CDEFB290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0" y="1108891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0A3232-5D8A-AAB5-4F52-03DC6610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" y="4050028"/>
            <a:ext cx="4727584" cy="25607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DB038-14DB-C6C1-8F2D-2A641849954B}"/>
              </a:ext>
            </a:extLst>
          </p:cNvPr>
          <p:cNvSpPr txBox="1"/>
          <p:nvPr/>
        </p:nvSpPr>
        <p:spPr>
          <a:xfrm>
            <a:off x="5248760" y="2241717"/>
            <a:ext cx="472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b="1" dirty="0"/>
              <a:t>Network interrupt [16/11/2022] detection result</a:t>
            </a:r>
            <a:r>
              <a:rPr lang="en-SG" sz="1600" dirty="0"/>
              <a:t>: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862745-6C22-4C22-8261-159F4C056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049" y="2724900"/>
            <a:ext cx="4727588" cy="25607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5CF00E81-516B-25AF-9B16-C62E0EE85E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0179" y="49956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" name="Picture 19" descr="A screenshot of a text message&#10;&#10;Description automatically generated with medium confidence">
            <a:extLst>
              <a:ext uri="{FF2B5EF4-FFF2-40B4-BE49-F238E27FC236}">
                <a16:creationId xmlns:a16="http://schemas.microsoft.com/office/drawing/2014/main" id="{FDECD6E9-8CAD-96A7-2E95-B668AFCD9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54" y="2362393"/>
            <a:ext cx="1916607" cy="414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A3701D-4301-EEE9-971C-D83B9EC620F3}"/>
              </a:ext>
            </a:extLst>
          </p:cNvPr>
          <p:cNvSpPr/>
          <p:nvPr/>
        </p:nvSpPr>
        <p:spPr>
          <a:xfrm>
            <a:off x="7693843" y="3300984"/>
            <a:ext cx="448056" cy="62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B6B6A3-21FD-1ED4-23FF-1FE4681B758C}"/>
              </a:ext>
            </a:extLst>
          </p:cNvPr>
          <p:cNvSpPr/>
          <p:nvPr/>
        </p:nvSpPr>
        <p:spPr>
          <a:xfrm>
            <a:off x="6194227" y="4151376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CC5D5-63BB-ABE0-4489-3D5E9FC0320A}"/>
              </a:ext>
            </a:extLst>
          </p:cNvPr>
          <p:cNvSpPr/>
          <p:nvPr/>
        </p:nvSpPr>
        <p:spPr>
          <a:xfrm>
            <a:off x="7840145" y="4189476"/>
            <a:ext cx="448056" cy="7757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C7204F-946B-7013-2BD5-F3C668F4C72E}"/>
              </a:ext>
            </a:extLst>
          </p:cNvPr>
          <p:cNvSpPr/>
          <p:nvPr/>
        </p:nvSpPr>
        <p:spPr>
          <a:xfrm>
            <a:off x="9272707" y="3236212"/>
            <a:ext cx="429768" cy="8138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5BA157-E33C-B84C-35FB-19AA980EE43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7849645" y="3524657"/>
            <a:ext cx="1024128" cy="390519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F42D-C3CB-61E2-2FBD-15E260B80F77}"/>
              </a:ext>
            </a:extLst>
          </p:cNvPr>
          <p:cNvCxnSpPr>
            <a:cxnSpLocks/>
          </p:cNvCxnSpPr>
          <p:nvPr/>
        </p:nvCxnSpPr>
        <p:spPr>
          <a:xfrm>
            <a:off x="9504355" y="4050028"/>
            <a:ext cx="0" cy="1939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C0BAC8-68B5-A790-ABB9-4B7EF9175A12}"/>
              </a:ext>
            </a:extLst>
          </p:cNvPr>
          <p:cNvCxnSpPr>
            <a:cxnSpLocks/>
          </p:cNvCxnSpPr>
          <p:nvPr/>
        </p:nvCxnSpPr>
        <p:spPr>
          <a:xfrm>
            <a:off x="7910251" y="4950771"/>
            <a:ext cx="0" cy="103854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E76D107-0B4C-3487-3A5A-F813239FE0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23799" y="3648267"/>
            <a:ext cx="2166821" cy="2130621"/>
          </a:xfrm>
          <a:prstGeom prst="bentConnector3">
            <a:avLst>
              <a:gd name="adj1" fmla="val 9979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EBB901-7AE6-F03A-A519-41C66844B203}"/>
              </a:ext>
            </a:extLst>
          </p:cNvPr>
          <p:cNvSpPr txBox="1"/>
          <p:nvPr/>
        </p:nvSpPr>
        <p:spPr>
          <a:xfrm>
            <a:off x="5363765" y="6073486"/>
            <a:ext cx="414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600" dirty="0"/>
              <a:t>Network interrupt time:</a:t>
            </a:r>
          </a:p>
          <a:p>
            <a:pPr algn="just"/>
            <a:r>
              <a:rPr lang="en-US" sz="1400" dirty="0"/>
              <a:t>Started at 2:16 and started to recovered at 2:20</a:t>
            </a:r>
            <a:r>
              <a:rPr lang="en-SG" sz="1600" dirty="0"/>
              <a:t>.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252A64-2B30-8034-E049-708B1800E27D}"/>
              </a:ext>
            </a:extLst>
          </p:cNvPr>
          <p:cNvSpPr/>
          <p:nvPr/>
        </p:nvSpPr>
        <p:spPr>
          <a:xfrm>
            <a:off x="3026664" y="4434840"/>
            <a:ext cx="182880" cy="7132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410FA-5167-7552-2F0D-82DC82B37232}"/>
              </a:ext>
            </a:extLst>
          </p:cNvPr>
          <p:cNvSpPr txBox="1"/>
          <p:nvPr/>
        </p:nvSpPr>
        <p:spPr>
          <a:xfrm>
            <a:off x="237014" y="740669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day-1 [15/11/2022] entire ping latency chart: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693D23-A6AB-49EE-D748-DFE53F8E437E}"/>
              </a:ext>
            </a:extLst>
          </p:cNvPr>
          <p:cNvSpPr txBox="1"/>
          <p:nvPr/>
        </p:nvSpPr>
        <p:spPr>
          <a:xfrm>
            <a:off x="204190" y="3669668"/>
            <a:ext cx="6144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Event day-2 [16/11/2022] entire ping latency chart: </a:t>
            </a:r>
          </a:p>
        </p:txBody>
      </p:sp>
    </p:spTree>
    <p:extLst>
      <p:ext uri="{BB962C8B-B14F-4D97-AF65-F5344CB8AC3E}">
        <p14:creationId xmlns:p14="http://schemas.microsoft.com/office/powerpoint/2010/main" val="417920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48C6C-6039-424D-6A60-91A69DCABE03}"/>
              </a:ext>
            </a:extLst>
          </p:cNvPr>
          <p:cNvSpPr txBox="1"/>
          <p:nvPr/>
        </p:nvSpPr>
        <p:spPr>
          <a:xfrm>
            <a:off x="1" y="-5854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 2: NCL CR1 cluster monitor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159DD4E-ECC1-C44B-424E-1C530552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732" y="-12288"/>
            <a:ext cx="1696767" cy="36968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406E4A-F05F-AD48-9790-EE008E04E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23" y="1272092"/>
            <a:ext cx="93472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7A46D-B953-2ADE-3B03-7B45DDD735C7}"/>
              </a:ext>
            </a:extLst>
          </p:cNvPr>
          <p:cNvSpPr txBox="1"/>
          <p:nvPr/>
        </p:nvSpPr>
        <p:spPr>
          <a:xfrm>
            <a:off x="172123" y="764601"/>
            <a:ext cx="450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NCL rack AS06 connection dashboard: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9E569-F7F6-AC9E-F8B2-D0D6559959C8}"/>
              </a:ext>
            </a:extLst>
          </p:cNvPr>
          <p:cNvSpPr txBox="1"/>
          <p:nvPr/>
        </p:nvSpPr>
        <p:spPr>
          <a:xfrm>
            <a:off x="9694630" y="1225689"/>
            <a:ext cx="24094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Access link: </a:t>
            </a:r>
          </a:p>
          <a:p>
            <a:r>
              <a:rPr lang="en-SG" sz="1200" b="1" dirty="0">
                <a:hlinkClick r:id="rId4"/>
              </a:rPr>
              <a:t>https://172.26.190.93:4000</a:t>
            </a:r>
            <a:endParaRPr lang="en-SG" sz="1200" b="1" dirty="0"/>
          </a:p>
          <a:p>
            <a:r>
              <a:rPr lang="en-SG" sz="1200" b="1" dirty="0"/>
              <a:t>Login: </a:t>
            </a:r>
          </a:p>
          <a:p>
            <a:r>
              <a:rPr lang="en-SG" sz="1200" b="1" dirty="0"/>
              <a:t>Viewer/viewer</a:t>
            </a:r>
          </a:p>
          <a:p>
            <a:endParaRPr lang="en-SG" sz="1200" b="1" dirty="0"/>
          </a:p>
          <a:p>
            <a:r>
              <a:rPr lang="en-SG" sz="1200" b="1" dirty="0"/>
              <a:t>Connection monitored peers: </a:t>
            </a:r>
          </a:p>
          <a:p>
            <a:endParaRPr lang="en-SG" sz="1200" dirty="0"/>
          </a:p>
          <a:p>
            <a:r>
              <a:rPr lang="en-SG" sz="1200" b="1" dirty="0"/>
              <a:t>Public peer:</a:t>
            </a:r>
          </a:p>
          <a:p>
            <a:r>
              <a:rPr lang="en-SG" sz="1200" dirty="0"/>
              <a:t>"public": "www.google.com.sg",    </a:t>
            </a:r>
          </a:p>
          <a:p>
            <a:r>
              <a:rPr lang="en-SG" sz="1200" b="1" dirty="0"/>
              <a:t>SoC peer:</a:t>
            </a:r>
          </a:p>
          <a:p>
            <a:r>
              <a:rPr lang="en-SG" sz="1200" dirty="0"/>
              <a:t>"</a:t>
            </a:r>
            <a:r>
              <a:rPr lang="en-SG" sz="1200" dirty="0" err="1"/>
              <a:t>socFW</a:t>
            </a:r>
            <a:r>
              <a:rPr lang="en-SG" sz="1200" dirty="0"/>
              <a:t>": "172.18.178.10",    </a:t>
            </a:r>
          </a:p>
          <a:p>
            <a:r>
              <a:rPr lang="en-SG" sz="1200" b="1" dirty="0"/>
              <a:t>Cluster internal peer:</a:t>
            </a:r>
          </a:p>
          <a:p>
            <a:r>
              <a:rPr lang="en-SG" sz="1200" dirty="0"/>
              <a:t>"openstack_CT02": "10.0.6.2",    "openstack_CP01": "10.0.6.11",    "openstack_CP02": "10.0.6.12",    "openstack_CP03": "10.0.6.13",    "openstack_CP04": "10.0.6.20",    "KypoLite_01": "10.0.6.21",    "KypoLite_02": "10.0.6.22",    "CISS_RED_01": "10.0.6.23",    "CISS_RED_02": "10.0.6.24",    "ncl_GPU07": "10.0.6.25",    "ncl_GPU08": "10.0.6.26",    "ncl_GPU09": "10.0.6.27",</a:t>
            </a:r>
          </a:p>
          <a:p>
            <a:endParaRPr lang="en-SG" sz="1200" dirty="0"/>
          </a:p>
          <a:p>
            <a:r>
              <a:rPr lang="en-SG" sz="1200" b="1" dirty="0"/>
              <a:t>Client Config: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3 ping every 30 sec.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Report to hub every 3 mins</a:t>
            </a:r>
          </a:p>
        </p:txBody>
      </p:sp>
    </p:spTree>
    <p:extLst>
      <p:ext uri="{BB962C8B-B14F-4D97-AF65-F5344CB8AC3E}">
        <p14:creationId xmlns:p14="http://schemas.microsoft.com/office/powerpoint/2010/main" val="412870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0331-5F69-289B-867E-9DBFCAB3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CA2BF-98A9-44F6-0066-DF3483F3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E87545-32A9-B7D7-FD41-56BAD13E8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01" y="479425"/>
            <a:ext cx="12192000" cy="589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941628-2CE4-5ADA-0F38-6CD437051653}"/>
              </a:ext>
            </a:extLst>
          </p:cNvPr>
          <p:cNvSpPr/>
          <p:nvPr/>
        </p:nvSpPr>
        <p:spPr>
          <a:xfrm>
            <a:off x="523982" y="863029"/>
            <a:ext cx="3698697" cy="6016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0BF055-F69C-BAEC-B0AC-6AECECD18FEB}"/>
              </a:ext>
            </a:extLst>
          </p:cNvPr>
          <p:cNvSpPr/>
          <p:nvPr/>
        </p:nvSpPr>
        <p:spPr>
          <a:xfrm>
            <a:off x="4375079" y="2108900"/>
            <a:ext cx="7532669" cy="41480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700DE0-91CD-9CA0-590E-608E65B398BA}"/>
              </a:ext>
            </a:extLst>
          </p:cNvPr>
          <p:cNvSpPr/>
          <p:nvPr/>
        </p:nvSpPr>
        <p:spPr>
          <a:xfrm>
            <a:off x="4397986" y="855216"/>
            <a:ext cx="4744948" cy="10847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FFEA50-D41F-2BF0-F05F-7FC6E68FDB80}"/>
              </a:ext>
            </a:extLst>
          </p:cNvPr>
          <p:cNvSpPr/>
          <p:nvPr/>
        </p:nvSpPr>
        <p:spPr>
          <a:xfrm>
            <a:off x="9447620" y="860619"/>
            <a:ext cx="2460128" cy="10847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F5954-ADAE-85A1-BE42-4B2858079A93}"/>
              </a:ext>
            </a:extLst>
          </p:cNvPr>
          <p:cNvSpPr txBox="1"/>
          <p:nvPr/>
        </p:nvSpPr>
        <p:spPr>
          <a:xfrm>
            <a:off x="4630665" y="5480039"/>
            <a:ext cx="141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Geo-location map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32A94-4BB9-9EE7-9AAE-CC38ADA0B87F}"/>
              </a:ext>
            </a:extLst>
          </p:cNvPr>
          <p:cNvSpPr txBox="1"/>
          <p:nvPr/>
        </p:nvSpPr>
        <p:spPr>
          <a:xfrm>
            <a:off x="7488874" y="1025513"/>
            <a:ext cx="14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Alert list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51FE1-0235-B8AB-4F3F-E02B3C04E299}"/>
              </a:ext>
            </a:extLst>
          </p:cNvPr>
          <p:cNvSpPr txBox="1"/>
          <p:nvPr/>
        </p:nvSpPr>
        <p:spPr>
          <a:xfrm>
            <a:off x="10385246" y="1009540"/>
            <a:ext cx="162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Dashboard list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47BF7-44D6-A794-88E8-14E4FD511441}"/>
              </a:ext>
            </a:extLst>
          </p:cNvPr>
          <p:cNvSpPr txBox="1"/>
          <p:nvPr/>
        </p:nvSpPr>
        <p:spPr>
          <a:xfrm>
            <a:off x="479960" y="1448909"/>
            <a:ext cx="162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Logo and time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04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609</Words>
  <Application>Microsoft Office PowerPoint</Application>
  <PresentationFormat>Widescreen</PresentationFormat>
  <Paragraphs>134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Liu yuancheng</cp:lastModifiedBy>
  <cp:revision>76</cp:revision>
  <dcterms:created xsi:type="dcterms:W3CDTF">2022-10-12T12:32:06Z</dcterms:created>
  <dcterms:modified xsi:type="dcterms:W3CDTF">2022-12-02T05:08:04Z</dcterms:modified>
</cp:coreProperties>
</file>